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86" r:id="rId7"/>
    <p:sldId id="288" r:id="rId8"/>
    <p:sldId id="289" r:id="rId9"/>
    <p:sldId id="290" r:id="rId10"/>
    <p:sldId id="294" r:id="rId11"/>
    <p:sldId id="291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295" r:id="rId20"/>
    <p:sldId id="2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6C8681-BAD2-4BE6-B55F-1485CB847F86}" v="290" dt="2025-12-28T21:09:42.878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46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12/29/2025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12/29/2025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37835-3C2E-6829-B293-00E5B5215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0A688-72A7-8DE2-3785-F154B389F4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D424E-DB45-DB28-2BB4-55E9D18FA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82E14-29C2-868F-ACD8-BCAA46B71A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86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81DA5-307D-CD81-6F79-58486407A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CE147-6A1B-8FE6-F78D-14BC02F15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10F5FC-03DE-CA79-15B9-D9E02925B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BC045-075F-5974-76C7-DD297BDBB4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15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E5188-7630-EFD7-720B-2F2EF519F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08F35-9039-B114-54C1-971BC04EB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067709-4C67-4A8A-EB3D-414AD2D37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5B58E-B894-AF07-8CB3-77ACBBD6F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98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22FE9-55AE-4B62-6785-0749B97BF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77B93A-0425-2767-15D2-679B57BE4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3F4F5F-7935-D998-9753-77B6170A0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96612-4864-8389-66AF-7A21A097B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146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55967-0F7B-8C0F-DF89-FC2ECC238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C5E3AA-4899-35E5-34D4-500D600E3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3D1D6-BD55-2838-85E4-B15EFB3CF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9AE60-890D-669A-A8A5-D934585ADF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43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9CF94-D34D-1ABA-5380-9586063FF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D9F81A-0D33-665D-A8BF-D3F63C9832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B0F162-A586-3B08-34A6-E6A03F97F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A0DEB-8FDB-C2B6-8475-8209C66BA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9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86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0D0F5-3E90-2803-34D7-3EA1D6755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E21EC5-1387-3F77-83CC-1D52E8F9E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7F647B-D4B0-E1E1-6913-CD18E63DD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F894-3D0A-4C7F-A267-181AB1753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906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9F46B00-4AE8-52A2-6926-FC2F5DD1F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364" y="0"/>
            <a:ext cx="12194364" cy="6858000"/>
            <a:chOff x="-2364" y="0"/>
            <a:chExt cx="12194364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rot="5400000">
              <a:off x="8580896" y="0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>
              <a:off x="-2364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2587417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9489" y="457199"/>
            <a:ext cx="5943599" cy="19202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BDFA0C-B372-969D-6C8A-F664A4BF8D41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>
          <a:xfrm>
            <a:off x="823108" y="640080"/>
            <a:ext cx="4297680" cy="429768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347663" indent="0" algn="ctr">
              <a:buFont typeface="Arial" panose="020B0604020202020204" pitchFamily="34" charset="0"/>
              <a:buNone/>
              <a:defRPr sz="2000">
                <a:latin typeface="+mn-lt"/>
              </a:defRPr>
            </a:lvl2pPr>
            <a:lvl3pPr marL="6858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3pPr>
            <a:lvl4pPr marL="9144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11430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D2CC-EE75-85FA-1577-88C0BEC7B10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549490" y="2706369"/>
            <a:ext cx="5943600" cy="3383279"/>
          </a:xfrm>
        </p:spPr>
        <p:txBody>
          <a:bodyPr>
            <a:normAutofit/>
          </a:bodyPr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46304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5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0" y="457200"/>
            <a:ext cx="5120640" cy="320040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598" y="3657600"/>
            <a:ext cx="5120640" cy="18288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238" y="1157224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9692640" cy="137160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67493" y="2087561"/>
            <a:ext cx="2693306" cy="389054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16400" y="2087563"/>
            <a:ext cx="6730274" cy="389054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7" r:id="rId9"/>
    <p:sldLayoutId id="2147483676" r:id="rId10"/>
    <p:sldLayoutId id="2147483661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google.android.youtub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lay.google.com/store/apps/details?id=com.ss.android.ugc.tril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0"/>
            <a:ext cx="7583217" cy="3830130"/>
          </a:xfrm>
        </p:spPr>
        <p:txBody>
          <a:bodyPr/>
          <a:lstStyle/>
          <a:p>
            <a:pPr algn="just"/>
            <a:r>
              <a:rPr lang="en-US" dirty="0" err="1"/>
              <a:t>Perbandingan</a:t>
            </a:r>
            <a:r>
              <a:rPr lang="en-US" dirty="0"/>
              <a:t> dua media social </a:t>
            </a:r>
            <a:r>
              <a:rPr lang="en-US" dirty="0" err="1"/>
              <a:t>berbasis</a:t>
            </a:r>
            <a:r>
              <a:rPr lang="en-US" dirty="0"/>
              <a:t> 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22020-6B6F-97D2-ADAC-74ED6C893A56}"/>
              </a:ext>
            </a:extLst>
          </p:cNvPr>
          <p:cNvSpPr txBox="1"/>
          <p:nvPr/>
        </p:nvSpPr>
        <p:spPr>
          <a:xfrm>
            <a:off x="1167493" y="3727097"/>
            <a:ext cx="60960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Youtube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VS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Tiktok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88EBE-09ED-0979-BF24-406855213734}"/>
              </a:ext>
            </a:extLst>
          </p:cNvPr>
          <p:cNvSpPr txBox="1"/>
          <p:nvPr/>
        </p:nvSpPr>
        <p:spPr>
          <a:xfrm>
            <a:off x="1167493" y="4207228"/>
            <a:ext cx="6096000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Muhammad Gimmas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Manggara</a:t>
            </a:r>
            <a:r>
              <a:rPr lang="en-US" sz="2800" dirty="0">
                <a:solidFill>
                  <a:srgbClr val="000000"/>
                </a:solidFill>
                <a:latin typeface="Tenorite"/>
              </a:rPr>
              <a:t> - 5220411167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21533-A5C9-4623-1025-720A3770E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9C8797-09E7-B730-10C0-B74B1B905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08" y="-853282"/>
            <a:ext cx="9779183" cy="1706563"/>
          </a:xfrm>
        </p:spPr>
        <p:txBody>
          <a:bodyPr/>
          <a:lstStyle/>
          <a:p>
            <a:r>
              <a:rPr lang="en-US" dirty="0"/>
              <a:t> Word cloud bigram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kategori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0656810-E7E3-D07D-869A-3FBB481E0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08" y="853281"/>
            <a:ext cx="5413591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7E669C9-1286-1A01-3157-E314FEE31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165" y="853281"/>
            <a:ext cx="5413591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C679E8EF-3CE0-15CC-4403-79316F328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6" y="3779361"/>
            <a:ext cx="5413591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195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74646-7CFD-F9FE-0AF3-50CE1486A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0B5FDE-3C14-4C0D-7B2F-1483770D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08" y="-853282"/>
            <a:ext cx="9779183" cy="1706563"/>
          </a:xfrm>
        </p:spPr>
        <p:txBody>
          <a:bodyPr/>
          <a:lstStyle/>
          <a:p>
            <a:r>
              <a:rPr lang="en-US" dirty="0"/>
              <a:t> Word cloud bigram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kategori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F95EEAF-2BB7-543C-9F2E-712718119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9" y="853281"/>
            <a:ext cx="541359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398600D-FB23-5673-A5D8-6E29FE3A2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763" y="853281"/>
            <a:ext cx="5413592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FFBAB36-3529-5A43-A3CD-ED6700E34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104" y="3779361"/>
            <a:ext cx="5413587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463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B6951-FB55-F9FC-E1F0-8E548B627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83D907-821E-8D9C-41A4-F15ACDED8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53282"/>
            <a:ext cx="11123244" cy="1706563"/>
          </a:xfrm>
        </p:spPr>
        <p:txBody>
          <a:bodyPr/>
          <a:lstStyle/>
          <a:p>
            <a:r>
              <a:rPr lang="en-US" dirty="0"/>
              <a:t> Diagram </a:t>
            </a:r>
            <a:r>
              <a:rPr lang="en-US" dirty="0" err="1"/>
              <a:t>batang</a:t>
            </a:r>
            <a:r>
              <a:rPr lang="en-US" dirty="0"/>
              <a:t> trigram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kategori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C6453BA-E4E7-0567-EE01-4DCB6782EF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49"/>
          <a:stretch>
            <a:fillRect/>
          </a:stretch>
        </p:blipFill>
        <p:spPr bwMode="auto">
          <a:xfrm>
            <a:off x="6096000" y="853281"/>
            <a:ext cx="5834937" cy="584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0C2C30A7-9B1C-58C3-FCBE-4B3C5DBB1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51"/>
          <a:stretch>
            <a:fillRect/>
          </a:stretch>
        </p:blipFill>
        <p:spPr bwMode="auto">
          <a:xfrm>
            <a:off x="261062" y="853281"/>
            <a:ext cx="5858737" cy="296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437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24ADD-286E-4EDA-A6EF-45FCB6251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EAF4A9-5E20-86E5-F490-DA01230B8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53282"/>
            <a:ext cx="10985591" cy="1706563"/>
          </a:xfrm>
        </p:spPr>
        <p:txBody>
          <a:bodyPr/>
          <a:lstStyle/>
          <a:p>
            <a:r>
              <a:rPr lang="en-US" dirty="0"/>
              <a:t> Diagram </a:t>
            </a:r>
            <a:r>
              <a:rPr lang="en-US" dirty="0" err="1"/>
              <a:t>batang</a:t>
            </a:r>
            <a:r>
              <a:rPr lang="en-US" dirty="0"/>
              <a:t> trigram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kategori</a:t>
            </a: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2B8F171-41EB-F9AC-FCB0-3D970B4B6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49"/>
          <a:stretch>
            <a:fillRect/>
          </a:stretch>
        </p:blipFill>
        <p:spPr bwMode="auto">
          <a:xfrm>
            <a:off x="6007510" y="853281"/>
            <a:ext cx="5853152" cy="586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402E4B2-7729-620F-3F78-AE0445AE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38"/>
          <a:stretch>
            <a:fillRect/>
          </a:stretch>
        </p:blipFill>
        <p:spPr bwMode="auto">
          <a:xfrm>
            <a:off x="154357" y="853281"/>
            <a:ext cx="5853153" cy="293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259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B2217-EFB6-2E5D-AA15-6E75C2B22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CFF6B48-1A1A-1F4A-3F85-60BE87486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08" y="-853282"/>
            <a:ext cx="9779183" cy="1706563"/>
          </a:xfrm>
        </p:spPr>
        <p:txBody>
          <a:bodyPr/>
          <a:lstStyle/>
          <a:p>
            <a:r>
              <a:rPr lang="en-US" dirty="0"/>
              <a:t> Word cloud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kategori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36C16CF-C76C-CBE5-99BB-269C30431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48" y="853281"/>
            <a:ext cx="5413591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62C417F5-E27C-ED96-6014-355D60350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853281"/>
            <a:ext cx="5413591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98EAF8A4-8AFE-CAD6-B74A-90BEB26BA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143" y="3854563"/>
            <a:ext cx="5413588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951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A0345-5537-8C0E-A771-7101BFB1B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0E2A5A-31B2-D1D0-B11F-4F28E8F14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08" y="-853282"/>
            <a:ext cx="9779183" cy="1706563"/>
          </a:xfrm>
        </p:spPr>
        <p:txBody>
          <a:bodyPr/>
          <a:lstStyle/>
          <a:p>
            <a:r>
              <a:rPr lang="en-US" dirty="0"/>
              <a:t> Word cloud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kategori</a:t>
            </a: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4309777-AFBA-26EB-B6E9-8D0119267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91" y="853281"/>
            <a:ext cx="541359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9C6D5C5-4A6A-9D59-039D-7F5ECCDB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71" y="853281"/>
            <a:ext cx="5413595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B0429356-2841-6B66-33A8-F333552AA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203" y="3779361"/>
            <a:ext cx="5413592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587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F6E1BC-E622-A775-CC58-98C60B57F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33" y="4303415"/>
            <a:ext cx="498580" cy="1369798"/>
          </a:xfrm>
        </p:spPr>
        <p:txBody>
          <a:bodyPr/>
          <a:lstStyle/>
          <a:p>
            <a:r>
              <a:rPr lang="en-US" dirty="0"/>
              <a:t>Kesimpulan</a:t>
            </a:r>
            <a:endParaRPr lang="en-ID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62023F93-222D-AAAC-68F1-5E3B6F4EE6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2159920"/>
              </p:ext>
            </p:extLst>
          </p:nvPr>
        </p:nvGraphicFramePr>
        <p:xfrm>
          <a:off x="1494503" y="164034"/>
          <a:ext cx="10373032" cy="64058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33511">
                  <a:extLst>
                    <a:ext uri="{9D8B030D-6E8A-4147-A177-3AD203B41FA5}">
                      <a16:colId xmlns:a16="http://schemas.microsoft.com/office/drawing/2014/main" val="1031229688"/>
                    </a:ext>
                  </a:extLst>
                </a:gridCol>
                <a:gridCol w="5474138">
                  <a:extLst>
                    <a:ext uri="{9D8B030D-6E8A-4147-A177-3AD203B41FA5}">
                      <a16:colId xmlns:a16="http://schemas.microsoft.com/office/drawing/2014/main" val="1363705094"/>
                    </a:ext>
                  </a:extLst>
                </a:gridCol>
                <a:gridCol w="3365383">
                  <a:extLst>
                    <a:ext uri="{9D8B030D-6E8A-4147-A177-3AD203B41FA5}">
                      <a16:colId xmlns:a16="http://schemas.microsoft.com/office/drawing/2014/main" val="18243801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Sentimen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Youtube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Tiktok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Negatif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Dari sentiment </a:t>
                      </a:r>
                      <a:r>
                        <a:rPr lang="en-US" dirty="0" err="1"/>
                        <a:t>negatifnya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sendiri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banyak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pengguna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sepertinya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terganggu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dengan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jumlah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iklan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durasi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iklan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kelambatan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aplikasi</a:t>
                      </a:r>
                      <a:r>
                        <a:rPr lang="en-US" dirty="0"/>
                        <a:t>. Adapun juga </a:t>
                      </a:r>
                      <a:r>
                        <a:rPr lang="en-US" dirty="0" err="1"/>
                        <a:t>iklan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judol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menjadi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masalah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dibahas</a:t>
                      </a:r>
                      <a:r>
                        <a:rPr lang="en-US" dirty="0"/>
                        <a:t> oleh </a:t>
                      </a:r>
                      <a:r>
                        <a:rPr lang="en-US" dirty="0" err="1"/>
                        <a:t>pengguna</a:t>
                      </a:r>
                      <a:r>
                        <a:rPr lang="en-US" dirty="0"/>
                        <a:t>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Dari sentiment negative </a:t>
                      </a:r>
                      <a:r>
                        <a:rPr lang="en-US" dirty="0" err="1"/>
                        <a:t>banyak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pengguna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membahas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masalah</a:t>
                      </a:r>
                      <a:r>
                        <a:rPr lang="en-US" dirty="0"/>
                        <a:t>  </a:t>
                      </a:r>
                      <a:r>
                        <a:rPr lang="en-US" dirty="0" err="1"/>
                        <a:t>pemblokiran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akun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selain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itu</a:t>
                      </a:r>
                      <a:r>
                        <a:rPr lang="en-US" dirty="0"/>
                        <a:t> juga </a:t>
                      </a:r>
                      <a:r>
                        <a:rPr lang="en-US" dirty="0" err="1"/>
                        <a:t>pengguna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banyak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membahas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tentang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blokir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akun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judol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kelambatan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aplikasi</a:t>
                      </a:r>
                      <a:r>
                        <a:rPr lang="en-US" dirty="0"/>
                        <a:t>.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21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Positif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 </a:t>
                      </a:r>
                      <a:r>
                        <a:rPr lang="en-US" dirty="0" err="1"/>
                        <a:t>dominasi</a:t>
                      </a:r>
                      <a:r>
                        <a:rPr lang="en-US" dirty="0"/>
                        <a:t> kata </a:t>
                      </a:r>
                      <a:r>
                        <a:rPr lang="en-US" dirty="0" err="1"/>
                        <a:t>kata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positif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seperti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bagus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suka</a:t>
                      </a:r>
                      <a:r>
                        <a:rPr lang="en-US" dirty="0"/>
                        <a:t>, juga pada bigram </a:t>
                      </a:r>
                      <a:r>
                        <a:rPr lang="en-US" dirty="0" err="1"/>
                        <a:t>ada</a:t>
                      </a:r>
                      <a:r>
                        <a:rPr lang="en-US" dirty="0"/>
                        <a:t> kata yang </a:t>
                      </a:r>
                      <a:r>
                        <a:rPr lang="en-US" dirty="0" err="1"/>
                        <a:t>mencolok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seperti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aplikasi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bagus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bagus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tonton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begitu</a:t>
                      </a:r>
                      <a:r>
                        <a:rPr lang="en-US" dirty="0"/>
                        <a:t> juga 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trigram </a:t>
                      </a:r>
                      <a:r>
                        <a:rPr lang="en-US" dirty="0" err="1"/>
                        <a:t>memiliki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ciri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mirip</a:t>
                      </a:r>
                      <a:r>
                        <a:rPr lang="en-US" dirty="0"/>
                        <a:t>. Hal </a:t>
                      </a:r>
                      <a:r>
                        <a:rPr lang="en-US" dirty="0" err="1"/>
                        <a:t>ini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menunjukkan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pengguna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mengapresiasi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kualitas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penanyangan</a:t>
                      </a:r>
                      <a:r>
                        <a:rPr lang="en-US" dirty="0"/>
                        <a:t> video pada </a:t>
                      </a:r>
                      <a:r>
                        <a:rPr lang="en-US" dirty="0" err="1"/>
                        <a:t>aplikasi</a:t>
                      </a:r>
                      <a:r>
                        <a:rPr lang="en-US" dirty="0"/>
                        <a:t>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Dari sentiment </a:t>
                      </a:r>
                      <a:r>
                        <a:rPr lang="en-US" dirty="0" err="1"/>
                        <a:t>positif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terdiri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banyaknya</a:t>
                      </a:r>
                      <a:r>
                        <a:rPr lang="en-US" dirty="0"/>
                        <a:t> kata </a:t>
                      </a:r>
                      <a:r>
                        <a:rPr lang="en-US" dirty="0" err="1"/>
                        <a:t>positif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seperti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seru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bagus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kasih</a:t>
                      </a:r>
                      <a:r>
                        <a:rPr lang="en-US" dirty="0"/>
                        <a:t> Bintang </a:t>
                      </a:r>
                      <a:r>
                        <a:rPr lang="en-US" dirty="0" err="1"/>
                        <a:t>bagus</a:t>
                      </a:r>
                      <a:r>
                        <a:rPr lang="en-US" dirty="0"/>
                        <a:t>. </a:t>
                      </a:r>
                      <a:r>
                        <a:rPr lang="en-US" dirty="0" err="1"/>
                        <a:t>Menunjukkan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kepuasan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pengguna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aplikasi</a:t>
                      </a:r>
                      <a:r>
                        <a:rPr lang="en-US" dirty="0"/>
                        <a:t>.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79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Netral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 </a:t>
                      </a:r>
                      <a:r>
                        <a:rPr lang="en-US" dirty="0" err="1"/>
                        <a:t>dominasi</a:t>
                      </a:r>
                      <a:r>
                        <a:rPr lang="en-US" dirty="0"/>
                        <a:t> oleh kata-kata </a:t>
                      </a:r>
                      <a:r>
                        <a:rPr lang="en-US" dirty="0" err="1"/>
                        <a:t>mencolok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seperti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buka</a:t>
                      </a:r>
                      <a:r>
                        <a:rPr lang="en-US" dirty="0"/>
                        <a:t>, video, </a:t>
                      </a:r>
                      <a:r>
                        <a:rPr lang="en-US" dirty="0" err="1"/>
                        <a:t>tolong</a:t>
                      </a:r>
                      <a:r>
                        <a:rPr lang="en-US" dirty="0"/>
                        <a:t> update. Pada bigram juga </a:t>
                      </a:r>
                      <a:r>
                        <a:rPr lang="en-US" dirty="0" err="1"/>
                        <a:t>membawa</a:t>
                      </a:r>
                      <a:r>
                        <a:rPr lang="en-US" dirty="0"/>
                        <a:t> kata </a:t>
                      </a:r>
                      <a:r>
                        <a:rPr lang="en-US" dirty="0" err="1"/>
                        <a:t>kata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mirip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seperti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tolong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buka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tolong</a:t>
                      </a:r>
                      <a:r>
                        <a:rPr lang="en-US" dirty="0"/>
                        <a:t> update, </a:t>
                      </a:r>
                      <a:r>
                        <a:rPr lang="en-US" dirty="0" err="1"/>
                        <a:t>buka</a:t>
                      </a:r>
                      <a:r>
                        <a:rPr lang="en-US" dirty="0"/>
                        <a:t> video. Pada trigram juga </a:t>
                      </a:r>
                      <a:r>
                        <a:rPr lang="en-US" dirty="0" err="1"/>
                        <a:t>memiliki</a:t>
                      </a:r>
                      <a:r>
                        <a:rPr lang="en-US" dirty="0"/>
                        <a:t> kata </a:t>
                      </a:r>
                      <a:r>
                        <a:rPr lang="en-US" dirty="0" err="1"/>
                        <a:t>kata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mirip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seperti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buka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suruh</a:t>
                      </a:r>
                      <a:r>
                        <a:rPr lang="en-US" dirty="0"/>
                        <a:t> update, </a:t>
                      </a:r>
                      <a:r>
                        <a:rPr lang="en-US" dirty="0" err="1"/>
                        <a:t>buka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tonton</a:t>
                      </a:r>
                      <a:r>
                        <a:rPr lang="en-US" dirty="0"/>
                        <a:t> video, </a:t>
                      </a:r>
                      <a:r>
                        <a:rPr lang="en-US" dirty="0" err="1"/>
                        <a:t>tonton</a:t>
                      </a:r>
                      <a:r>
                        <a:rPr lang="en-US" dirty="0"/>
                        <a:t> video shorts, dan trek audio </a:t>
                      </a:r>
                      <a:r>
                        <a:rPr lang="en-US" dirty="0" err="1"/>
                        <a:t>otomatis</a:t>
                      </a:r>
                      <a:r>
                        <a:rPr lang="en-US" dirty="0"/>
                        <a:t>.</a:t>
                      </a:r>
                    </a:p>
                    <a:p>
                      <a:r>
                        <a:rPr lang="en-US" dirty="0"/>
                        <a:t>Hal </a:t>
                      </a:r>
                      <a:r>
                        <a:rPr lang="en-US" dirty="0" err="1"/>
                        <a:t>ini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menunjukkan</a:t>
                      </a:r>
                      <a:r>
                        <a:rPr lang="en-US" dirty="0"/>
                        <a:t> pada </a:t>
                      </a:r>
                      <a:r>
                        <a:rPr lang="en-US" dirty="0" err="1"/>
                        <a:t>komentar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netral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pengguna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banyak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membahas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tentang</a:t>
                      </a:r>
                      <a:r>
                        <a:rPr lang="en-US" dirty="0"/>
                        <a:t> update dan </a:t>
                      </a:r>
                      <a:r>
                        <a:rPr lang="en-US" dirty="0" err="1"/>
                        <a:t>fitur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aplikasi</a:t>
                      </a:r>
                      <a:r>
                        <a:rPr lang="en-US" dirty="0"/>
                        <a:t>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pada sentiment </a:t>
                      </a:r>
                      <a:r>
                        <a:rPr lang="en-US" dirty="0" err="1"/>
                        <a:t>netral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banyak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pengguna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membahas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tentang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fitur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fitur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aplikasi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membuktikan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pemahaman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penggunan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terhadap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ditur</a:t>
                      </a:r>
                      <a:r>
                        <a:rPr lang="en-US" dirty="0"/>
                        <a:t>. </a:t>
                      </a:r>
                      <a:r>
                        <a:rPr lang="en-US" dirty="0" err="1"/>
                        <a:t>Dilain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pengguna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masih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banyak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membahas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perihal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pelanggaran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akun</a:t>
                      </a:r>
                      <a:r>
                        <a:rPr lang="en-US" dirty="0"/>
                        <a:t>.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661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49"/>
            <a:ext cx="6220278" cy="32628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BB04B7-47A4-741B-59E0-F0E6F2126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85939"/>
            <a:ext cx="6220277" cy="2919512"/>
          </a:xfrm>
        </p:spPr>
        <p:txBody>
          <a:bodyPr/>
          <a:lstStyle/>
          <a:p>
            <a:r>
              <a:rPr lang="en-US" dirty="0" err="1"/>
              <a:t>Sumber</a:t>
            </a:r>
            <a:endParaRPr lang="en-US" dirty="0"/>
          </a:p>
          <a:p>
            <a:r>
              <a:rPr lang="it-IT" dirty="0">
                <a:hlinkClick r:id="rId3"/>
              </a:rPr>
              <a:t>YouTube – Aplikasi di Google Play</a:t>
            </a:r>
            <a:endParaRPr lang="it-IT" dirty="0"/>
          </a:p>
          <a:p>
            <a:r>
              <a:rPr lang="en-ID" dirty="0">
                <a:hlinkClick r:id="rId4"/>
              </a:rPr>
              <a:t>TikTok - </a:t>
            </a:r>
            <a:r>
              <a:rPr lang="en-ID" dirty="0" err="1">
                <a:hlinkClick r:id="rId4"/>
              </a:rPr>
              <a:t>Aplikasi</a:t>
            </a:r>
            <a:r>
              <a:rPr lang="en-ID" dirty="0">
                <a:hlinkClick r:id="rId4"/>
              </a:rPr>
              <a:t> di Google 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/>
          <a:lstStyle/>
          <a:p>
            <a:r>
              <a:rPr lang="en-US" dirty="0"/>
              <a:t>Cara Data </a:t>
            </a:r>
            <a:r>
              <a:rPr lang="en-US" dirty="0" err="1"/>
              <a:t>Didapatkan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scrapping </a:t>
            </a:r>
            <a:r>
              <a:rPr lang="en-US" dirty="0" err="1"/>
              <a:t>komentar</a:t>
            </a:r>
            <a:r>
              <a:rPr lang="en-US" dirty="0"/>
              <a:t> pada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playstore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data </a:t>
            </a:r>
            <a:r>
              <a:rPr lang="en-US" dirty="0" err="1"/>
              <a:t>sebanyak</a:t>
            </a:r>
            <a:r>
              <a:rPr lang="en-US" dirty="0"/>
              <a:t> 6600 yang </a:t>
            </a:r>
            <a:r>
              <a:rPr lang="en-US" dirty="0" err="1"/>
              <a:t>dibagi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3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, negative, </a:t>
            </a:r>
            <a:r>
              <a:rPr lang="en-US" dirty="0" err="1"/>
              <a:t>netral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rating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masing </a:t>
            </a:r>
            <a:r>
              <a:rPr lang="en-US" dirty="0" err="1"/>
              <a:t>masing</a:t>
            </a:r>
            <a:r>
              <a:rPr lang="en-US" dirty="0"/>
              <a:t> 2200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31C0777-E579-2740-88A4-EEBD27AC6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953" y="3676627"/>
            <a:ext cx="4607613" cy="2773333"/>
          </a:xfrm>
          <a:prstGeom prst="rect">
            <a:avLst/>
          </a:prstGeom>
        </p:spPr>
      </p:pic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A774CE6-4D93-01D4-6B82-389D05AD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435" y="3676627"/>
            <a:ext cx="4702699" cy="278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14" y="752168"/>
            <a:ext cx="8900741" cy="1882877"/>
          </a:xfrm>
        </p:spPr>
        <p:txBody>
          <a:bodyPr/>
          <a:lstStyle/>
          <a:p>
            <a:r>
              <a:rPr lang="en-US" dirty="0"/>
              <a:t>Cleaning dan Preprocess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BF3706-E10A-B48F-3751-1C7F3E2F04EA}"/>
              </a:ext>
            </a:extLst>
          </p:cNvPr>
          <p:cNvSpPr txBox="1">
            <a:spLocks/>
          </p:cNvSpPr>
          <p:nvPr/>
        </p:nvSpPr>
        <p:spPr>
          <a:xfrm>
            <a:off x="1158865" y="2017467"/>
            <a:ext cx="9779182" cy="3366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Cleaning dan Preprocess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menghapus</a:t>
            </a:r>
            <a:r>
              <a:rPr lang="en-US" dirty="0"/>
              <a:t> data  </a:t>
            </a:r>
            <a:r>
              <a:rPr lang="en-US" dirty="0" err="1"/>
              <a:t>kembar</a:t>
            </a:r>
            <a:r>
              <a:rPr lang="en-US" dirty="0"/>
              <a:t>, </a:t>
            </a:r>
            <a:r>
              <a:rPr lang="en-US" dirty="0" err="1"/>
              <a:t>casefolding</a:t>
            </a:r>
            <a:r>
              <a:rPr lang="en-US" dirty="0"/>
              <a:t>, hapus </a:t>
            </a:r>
            <a:r>
              <a:rPr lang="en-US" dirty="0" err="1"/>
              <a:t>url</a:t>
            </a:r>
            <a:r>
              <a:rPr lang="en-US" dirty="0"/>
              <a:t>, </a:t>
            </a:r>
            <a:r>
              <a:rPr lang="en-US" dirty="0" err="1"/>
              <a:t>simbol</a:t>
            </a:r>
            <a:r>
              <a:rPr lang="en-US" dirty="0"/>
              <a:t> dan </a:t>
            </a:r>
            <a:r>
              <a:rPr lang="en-US" dirty="0" err="1"/>
              <a:t>angka</a:t>
            </a:r>
            <a:r>
              <a:rPr lang="en-US" dirty="0"/>
              <a:t>, emoji, </a:t>
            </a:r>
            <a:r>
              <a:rPr lang="en-US" dirty="0" err="1"/>
              <a:t>tokenisasi</a:t>
            </a:r>
            <a:r>
              <a:rPr lang="en-US" dirty="0"/>
              <a:t>, stemming, </a:t>
            </a:r>
            <a:r>
              <a:rPr lang="en-US" dirty="0" err="1"/>
              <a:t>stopwords</a:t>
            </a:r>
            <a:r>
              <a:rPr lang="en-US" dirty="0"/>
              <a:t> dan </a:t>
            </a:r>
            <a:r>
              <a:rPr lang="en-US" dirty="0" err="1"/>
              <a:t>normalisasi</a:t>
            </a:r>
            <a:r>
              <a:rPr lang="en-US" dirty="0"/>
              <a:t> kata </a:t>
            </a:r>
            <a:r>
              <a:rPr lang="en-US" dirty="0" err="1"/>
              <a:t>baku</a:t>
            </a:r>
            <a:r>
              <a:rPr lang="en-US" dirty="0"/>
              <a:t> dan slang. Dari proses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mengurangi</a:t>
            </a:r>
            <a:r>
              <a:rPr lang="en-US" dirty="0"/>
              <a:t> data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data </a:t>
            </a:r>
            <a:r>
              <a:rPr lang="en-US" dirty="0" err="1"/>
              <a:t>berjumlah</a:t>
            </a:r>
            <a:r>
              <a:rPr lang="en-US" dirty="0"/>
              <a:t> 5252 pada </a:t>
            </a:r>
            <a:r>
              <a:rPr lang="en-US" dirty="0" err="1"/>
              <a:t>komentar</a:t>
            </a:r>
            <a:r>
              <a:rPr lang="en-US" dirty="0"/>
              <a:t> </a:t>
            </a:r>
            <a:r>
              <a:rPr lang="en-US" dirty="0" err="1"/>
              <a:t>Youtube</a:t>
            </a:r>
            <a:r>
              <a:rPr lang="en-US" dirty="0"/>
              <a:t> dan 5873 pada </a:t>
            </a:r>
            <a:r>
              <a:rPr lang="en-US" dirty="0" err="1"/>
              <a:t>komentar</a:t>
            </a:r>
            <a:r>
              <a:rPr lang="en-US" dirty="0"/>
              <a:t> </a:t>
            </a:r>
            <a:r>
              <a:rPr lang="en-US" dirty="0" err="1"/>
              <a:t>Tiktok</a:t>
            </a:r>
            <a:endParaRPr lang="en-US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A13FE8-26EF-DE18-1135-30DD5EFB5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952" y="4440489"/>
            <a:ext cx="2777273" cy="1077893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0AE4BD-8E58-2135-E70A-35C84F625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898" y="4440489"/>
            <a:ext cx="2514951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41" y="258096"/>
            <a:ext cx="9301315" cy="2856271"/>
          </a:xfrm>
        </p:spPr>
        <p:txBody>
          <a:bodyPr/>
          <a:lstStyle/>
          <a:p>
            <a:r>
              <a:rPr lang="en-US" dirty="0" err="1"/>
              <a:t>Pemberlakuan</a:t>
            </a:r>
            <a:r>
              <a:rPr lang="en-US" dirty="0"/>
              <a:t> </a:t>
            </a:r>
            <a:r>
              <a:rPr lang="en-US" dirty="0" err="1"/>
              <a:t>validasi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data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lexicon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C9DE8-A5CC-4BE1-0DE5-CB15D01A7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5959" y="3205316"/>
            <a:ext cx="8273847" cy="1828800"/>
          </a:xfrm>
        </p:spPr>
        <p:txBody>
          <a:bodyPr/>
          <a:lstStyle/>
          <a:p>
            <a:pPr algn="just"/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pemberlakuan</a:t>
            </a:r>
            <a:r>
              <a:rPr lang="en-US" dirty="0"/>
              <a:t> </a:t>
            </a:r>
            <a:r>
              <a:rPr lang="en-US" dirty="0" err="1"/>
              <a:t>validasi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kamus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kata yang </a:t>
            </a:r>
            <a:r>
              <a:rPr lang="en-US" dirty="0" err="1"/>
              <a:t>positif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(</a:t>
            </a:r>
            <a:r>
              <a:rPr lang="en-ID" dirty="0" err="1"/>
              <a:t>bagus</a:t>
            </a:r>
            <a:r>
              <a:rPr lang="en-ID" dirty="0"/>
              <a:t>', '</a:t>
            </a:r>
            <a:r>
              <a:rPr lang="en-ID" dirty="0" err="1"/>
              <a:t>mantap</a:t>
            </a:r>
            <a:r>
              <a:rPr lang="en-ID" dirty="0"/>
              <a:t>', '</a:t>
            </a:r>
            <a:r>
              <a:rPr lang="en-ID" dirty="0" err="1"/>
              <a:t>keren</a:t>
            </a:r>
            <a:r>
              <a:rPr lang="en-ID" dirty="0"/>
              <a:t>', '</a:t>
            </a:r>
            <a:r>
              <a:rPr lang="en-ID" dirty="0" err="1"/>
              <a:t>hebat</a:t>
            </a:r>
            <a:r>
              <a:rPr lang="en-ID" dirty="0"/>
              <a:t>'</a:t>
            </a:r>
            <a:r>
              <a:rPr lang="en-US" dirty="0"/>
              <a:t>) dan negative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ID" dirty="0"/>
              <a:t>'</a:t>
            </a:r>
            <a:r>
              <a:rPr lang="en-ID" dirty="0" err="1"/>
              <a:t>jelek</a:t>
            </a:r>
            <a:r>
              <a:rPr lang="en-ID" dirty="0"/>
              <a:t>', '</a:t>
            </a:r>
            <a:r>
              <a:rPr lang="en-ID" dirty="0" err="1"/>
              <a:t>rusak</a:t>
            </a:r>
            <a:r>
              <a:rPr lang="en-ID" dirty="0"/>
              <a:t>', '</a:t>
            </a:r>
            <a:r>
              <a:rPr lang="en-ID" dirty="0" err="1"/>
              <a:t>buruk</a:t>
            </a:r>
            <a:r>
              <a:rPr lang="en-ID" dirty="0"/>
              <a:t>', 'bug', '</a:t>
            </a:r>
            <a:r>
              <a:rPr lang="en-ID" dirty="0" err="1"/>
              <a:t>lambat</a:t>
            </a:r>
            <a:r>
              <a:rPr lang="en-ID" dirty="0"/>
              <a:t>'</a:t>
            </a:r>
          </a:p>
          <a:p>
            <a:pPr algn="just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7" y="-682502"/>
            <a:ext cx="11985523" cy="1600835"/>
          </a:xfrm>
        </p:spPr>
        <p:txBody>
          <a:bodyPr/>
          <a:lstStyle/>
          <a:p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dan </a:t>
            </a:r>
            <a:r>
              <a:rPr lang="en-US" dirty="0" err="1"/>
              <a:t>sesudah</a:t>
            </a:r>
            <a:r>
              <a:rPr lang="en-US" dirty="0"/>
              <a:t> </a:t>
            </a:r>
            <a:r>
              <a:rPr lang="en-US" dirty="0" err="1"/>
              <a:t>pemberlakuan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EF8E564-D41B-50AB-4AA9-B2C5B922C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03" y="870155"/>
            <a:ext cx="353055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9CAFB5E-D823-59C4-3636-6C029BC48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934" y="870155"/>
            <a:ext cx="353055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1987B6-A0F8-5299-CF52-2359D7114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03" y="3776131"/>
            <a:ext cx="353055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C472328-28F0-8711-9A42-D71CA85DC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930" y="3776131"/>
            <a:ext cx="353055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635" y="-826686"/>
            <a:ext cx="9601200" cy="1653371"/>
          </a:xfrm>
        </p:spPr>
        <p:txBody>
          <a:bodyPr/>
          <a:lstStyle/>
          <a:p>
            <a:r>
              <a:rPr lang="en-US" dirty="0"/>
              <a:t>Word cloud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kategori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C4D79A-658F-85DD-EAF7-1FF38700C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47" y="826685"/>
            <a:ext cx="5365033" cy="289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97B16D-25AC-DE19-2FC4-0E3783A0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0439"/>
            <a:ext cx="541359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B0CDC44-2777-5E32-6388-60E467FDA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321" y="3844669"/>
            <a:ext cx="5207717" cy="281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00FF-6B42-7D84-7831-AACC4E189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136" y="-1037304"/>
            <a:ext cx="6970249" cy="1920240"/>
          </a:xfrm>
        </p:spPr>
        <p:txBody>
          <a:bodyPr/>
          <a:lstStyle/>
          <a:p>
            <a:r>
              <a:rPr lang="en-US" dirty="0"/>
              <a:t>Word cloud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kategori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E3C501-5B4B-1C00-AD5D-71CB72307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05" y="831041"/>
            <a:ext cx="5413587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9C859F1-A53B-A472-8A45-5AB52381B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42" y="831041"/>
            <a:ext cx="5413587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0A11485-197E-71C8-0D54-9FB238879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206" y="3757121"/>
            <a:ext cx="5413587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261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658" y="-853282"/>
            <a:ext cx="11064249" cy="1706563"/>
          </a:xfrm>
        </p:spPr>
        <p:txBody>
          <a:bodyPr/>
          <a:lstStyle/>
          <a:p>
            <a:r>
              <a:rPr lang="en-US" dirty="0"/>
              <a:t> Diagram </a:t>
            </a:r>
            <a:r>
              <a:rPr lang="en-US" dirty="0" err="1"/>
              <a:t>batang</a:t>
            </a:r>
            <a:r>
              <a:rPr lang="en-US" dirty="0"/>
              <a:t> bigram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kategori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109D5CC-7C95-4E5A-7C0D-03C3114F8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51"/>
          <a:stretch>
            <a:fillRect/>
          </a:stretch>
        </p:blipFill>
        <p:spPr bwMode="auto">
          <a:xfrm>
            <a:off x="5803990" y="853281"/>
            <a:ext cx="5799787" cy="581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4E8308B-19EE-AB76-7FB9-027B5991B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65"/>
          <a:stretch>
            <a:fillRect/>
          </a:stretch>
        </p:blipFill>
        <p:spPr bwMode="auto">
          <a:xfrm>
            <a:off x="168473" y="853281"/>
            <a:ext cx="5635517" cy="287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BB530-07A0-59E5-CA5E-56FFD2947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47BADE-8616-90C4-CC6E-0FDF14177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53282"/>
            <a:ext cx="10857772" cy="1706563"/>
          </a:xfrm>
        </p:spPr>
        <p:txBody>
          <a:bodyPr/>
          <a:lstStyle/>
          <a:p>
            <a:r>
              <a:rPr lang="en-US" dirty="0"/>
              <a:t> Diagram </a:t>
            </a:r>
            <a:r>
              <a:rPr lang="en-US" dirty="0" err="1"/>
              <a:t>batang</a:t>
            </a:r>
            <a:r>
              <a:rPr lang="en-US" dirty="0"/>
              <a:t> bigram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kategori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F29727-DA5F-4F3B-BAFF-FB62AE3B7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5"/>
          <a:stretch>
            <a:fillRect/>
          </a:stretch>
        </p:blipFill>
        <p:spPr bwMode="auto">
          <a:xfrm>
            <a:off x="6096000" y="774623"/>
            <a:ext cx="5824334" cy="584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86285A8-1CD4-9F5D-F342-47F130F33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51"/>
          <a:stretch>
            <a:fillRect/>
          </a:stretch>
        </p:blipFill>
        <p:spPr bwMode="auto">
          <a:xfrm>
            <a:off x="470824" y="774623"/>
            <a:ext cx="5625175" cy="284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68327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E98C35-9ECE-4425-BCBA-00E118C705C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AA6A711-2C3F-4EC0-B88B-62D7408511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A8381C-73EB-48EA-B45F-7B7C8C7DF40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{45A3511F-11B1-4E29-87CA-AAD15AE0FDBE}TF0e83fa2d-9a66-4e5e-9e82-acc620be7a498e277179_win32-f234380521c6</Template>
  <TotalTime>320</TotalTime>
  <Words>471</Words>
  <Application>Microsoft Office PowerPoint</Application>
  <PresentationFormat>Widescreen</PresentationFormat>
  <Paragraphs>56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Tenorite</vt:lpstr>
      <vt:lpstr>Custom</vt:lpstr>
      <vt:lpstr>Perbandingan dua media social berbasis video</vt:lpstr>
      <vt:lpstr>Cara Data Didapatkan</vt:lpstr>
      <vt:lpstr>Cleaning dan Preprocess</vt:lpstr>
      <vt:lpstr>Pemberlakuan validasi terhadap data tiap kategori dengan lexicon</vt:lpstr>
      <vt:lpstr>Perbedaan setelah dan sesudah pemberlakuan</vt:lpstr>
      <vt:lpstr>Word cloud dari tiap kategori</vt:lpstr>
      <vt:lpstr>Word cloud tiap kategori</vt:lpstr>
      <vt:lpstr> Diagram batang bigram dari tiap kategori</vt:lpstr>
      <vt:lpstr> Diagram batang bigram dari tiap kategori</vt:lpstr>
      <vt:lpstr> Word cloud bigram tiap kategori</vt:lpstr>
      <vt:lpstr> Word cloud bigram tiap kategori</vt:lpstr>
      <vt:lpstr> Diagram batang trigram dari tiap kategori</vt:lpstr>
      <vt:lpstr> Diagram batang trigram dari tiap kategori</vt:lpstr>
      <vt:lpstr> Word cloud dari tiap kategori</vt:lpstr>
      <vt:lpstr> Word cloud dari tiap kategori</vt:lpstr>
      <vt:lpstr>Kesimpulan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Gimmas</dc:creator>
  <cp:lastModifiedBy>Muhammad Gimmas</cp:lastModifiedBy>
  <cp:revision>2</cp:revision>
  <dcterms:created xsi:type="dcterms:W3CDTF">2025-12-28T15:49:06Z</dcterms:created>
  <dcterms:modified xsi:type="dcterms:W3CDTF">2025-12-28T21:13:07Z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